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90" r:id="rId1"/>
  </p:sldMasterIdLst>
  <p:sldIdLst>
    <p:sldId id="256" r:id="rId2"/>
    <p:sldId id="257" r:id="rId3"/>
    <p:sldId id="258" r:id="rId4"/>
    <p:sldId id="275" r:id="rId5"/>
    <p:sldId id="265" r:id="rId6"/>
    <p:sldId id="280" r:id="rId7"/>
    <p:sldId id="281" r:id="rId8"/>
    <p:sldId id="282" r:id="rId9"/>
    <p:sldId id="266" r:id="rId10"/>
    <p:sldId id="276" r:id="rId11"/>
    <p:sldId id="277" r:id="rId12"/>
    <p:sldId id="278" r:id="rId13"/>
    <p:sldId id="259" r:id="rId14"/>
    <p:sldId id="279" r:id="rId15"/>
    <p:sldId id="263" r:id="rId16"/>
    <p:sldId id="264" r:id="rId17"/>
    <p:sldId id="267" r:id="rId18"/>
    <p:sldId id="273" r:id="rId19"/>
    <p:sldId id="274" r:id="rId20"/>
    <p:sldId id="261" r:id="rId21"/>
    <p:sldId id="262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30"/>
    <p:restoredTop sz="94674"/>
  </p:normalViewPr>
  <p:slideViewPr>
    <p:cSldViewPr snapToGrid="0" snapToObjects="1">
      <p:cViewPr varScale="1">
        <p:scale>
          <a:sx n="59" d="100"/>
          <a:sy n="59" d="100"/>
        </p:scale>
        <p:origin x="9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tiff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tiff>
</file>

<file path=ppt/media/image25.tiff>
</file>

<file path=ppt/media/image26.tiff>
</file>

<file path=ppt/media/image27.tiff>
</file>

<file path=ppt/media/image3.jp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23474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043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1036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688763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1352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3810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1851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463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976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7004F-9649-AF42-8DB6-C01C68E13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8B8C7-F3BE-1842-B972-0B6D1F69E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F8FAE4-5D9E-3C41-94F5-727323F05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714E3-015D-2F46-B142-A8E58423182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6D0B8B-C12C-5044-A6FC-FE7404632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25AA3-F174-DF4D-A7DC-4FEF4F390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6A7F2-2A18-E849-B526-6037E1391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394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201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18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855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564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14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003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110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346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198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91" r:id="rId1"/>
    <p:sldLayoutId id="2147484392" r:id="rId2"/>
    <p:sldLayoutId id="2147484393" r:id="rId3"/>
    <p:sldLayoutId id="2147484394" r:id="rId4"/>
    <p:sldLayoutId id="2147484395" r:id="rId5"/>
    <p:sldLayoutId id="2147484396" r:id="rId6"/>
    <p:sldLayoutId id="2147484397" r:id="rId7"/>
    <p:sldLayoutId id="2147484398" r:id="rId8"/>
    <p:sldLayoutId id="2147484399" r:id="rId9"/>
    <p:sldLayoutId id="2147484400" r:id="rId10"/>
    <p:sldLayoutId id="2147484401" r:id="rId11"/>
    <p:sldLayoutId id="2147484402" r:id="rId12"/>
    <p:sldLayoutId id="2147484403" r:id="rId13"/>
    <p:sldLayoutId id="2147484404" r:id="rId14"/>
    <p:sldLayoutId id="2147484405" r:id="rId15"/>
    <p:sldLayoutId id="2147484406" r:id="rId16"/>
    <p:sldLayoutId id="2147484407" r:id="rId17"/>
    <p:sldLayoutId id="2147484408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weathermap.org/" TargetMode="External"/><Relationship Id="rId2" Type="http://schemas.openxmlformats.org/officeDocument/2006/relationships/hyperlink" Target="https://www.houstontx.gov/police/cs/crime-stats-archives.htm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FEE7A-857B-C140-9446-3B97DA4742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Cold Crime:</a:t>
            </a:r>
            <a:br>
              <a:rPr lang="en-US" b="1" dirty="0"/>
            </a:br>
            <a:r>
              <a:rPr lang="en-US" sz="4400" b="1" dirty="0"/>
              <a:t>winter crime analysis in the city of  Houston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7610D5-8105-FB4B-9C2D-0F99F7EAF7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Group Members: </a:t>
            </a:r>
            <a:r>
              <a:rPr lang="en-US" sz="2000" dirty="0" err="1">
                <a:solidFill>
                  <a:schemeClr val="tx1"/>
                </a:solidFill>
              </a:rPr>
              <a:t>Ozkar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Agoz</a:t>
            </a:r>
            <a:r>
              <a:rPr lang="en-US" sz="2000" dirty="0">
                <a:solidFill>
                  <a:schemeClr val="tx1"/>
                </a:solidFill>
              </a:rPr>
              <a:t>, Melissa </a:t>
            </a:r>
            <a:r>
              <a:rPr lang="en-US" sz="2000" dirty="0" err="1">
                <a:solidFill>
                  <a:schemeClr val="tx1"/>
                </a:solidFill>
              </a:rPr>
              <a:t>Agruda</a:t>
            </a:r>
            <a:r>
              <a:rPr lang="en-US" sz="2000" dirty="0">
                <a:solidFill>
                  <a:schemeClr val="tx1"/>
                </a:solidFill>
              </a:rPr>
              <a:t>, David </a:t>
            </a:r>
            <a:r>
              <a:rPr lang="en-US" sz="2000" dirty="0" err="1">
                <a:solidFill>
                  <a:schemeClr val="tx1"/>
                </a:solidFill>
              </a:rPr>
              <a:t>Ayankoya</a:t>
            </a:r>
            <a:r>
              <a:rPr lang="en-US" sz="2000" dirty="0">
                <a:solidFill>
                  <a:schemeClr val="tx1"/>
                </a:solidFill>
              </a:rPr>
              <a:t>, Douglas </a:t>
            </a:r>
            <a:r>
              <a:rPr lang="en-US" sz="2000" dirty="0" err="1">
                <a:solidFill>
                  <a:schemeClr val="tx1"/>
                </a:solidFill>
              </a:rPr>
              <a:t>NcNeil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28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5"/>
    </mc:Choice>
    <mc:Fallback xmlns="">
      <p:transition spd="slow" advTm="100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6D489-1692-954C-A17C-E1B7C45FC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559247" cy="1524305"/>
          </a:xfrm>
        </p:spPr>
        <p:txBody>
          <a:bodyPr>
            <a:normAutofit/>
          </a:bodyPr>
          <a:lstStyle/>
          <a:p>
            <a:r>
              <a:rPr lang="en-US" sz="3600" b="1" dirty="0"/>
              <a:t>Possible Reasons for Increased </a:t>
            </a:r>
            <a:br>
              <a:rPr lang="en-US" sz="3600" b="1" dirty="0"/>
            </a:br>
            <a:r>
              <a:rPr lang="en-US" sz="3600" b="1" dirty="0"/>
              <a:t>Trend of Crimes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7C8B9-8362-634F-8E05-DD9C32DE8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65"/>
            <a:ext cx="12192000" cy="277091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DB02929-1B1C-B34C-AEE6-AB4692D66F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926935" y="2024010"/>
            <a:ext cx="14210256" cy="4736752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2E0C62-52D1-2641-A433-BBFDEC666F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6050" y="297656"/>
            <a:ext cx="3508268" cy="26133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4D2EB9-BDAF-B84F-80C4-055BDA79506B}"/>
              </a:ext>
            </a:extLst>
          </p:cNvPr>
          <p:cNvSpPr txBox="1"/>
          <p:nvPr/>
        </p:nvSpPr>
        <p:spPr>
          <a:xfrm rot="20779446">
            <a:off x="7014992" y="1092714"/>
            <a:ext cx="2146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Trying to make sense</a:t>
            </a:r>
          </a:p>
        </p:txBody>
      </p:sp>
    </p:spTree>
    <p:extLst>
      <p:ext uri="{BB962C8B-B14F-4D97-AF65-F5344CB8AC3E}">
        <p14:creationId xmlns:p14="http://schemas.microsoft.com/office/powerpoint/2010/main" val="329621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6D489-1692-954C-A17C-E1B7C45FC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Increased Trend of Property Crimes During Holidays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7C8B9-8362-634F-8E05-DD9C32DE8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65"/>
            <a:ext cx="12192000" cy="277091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D032C08-7A39-0947-8EBA-9628A9EB58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23493" y="1508241"/>
            <a:ext cx="7130894" cy="4663959"/>
          </a:xfrm>
        </p:spPr>
      </p:pic>
    </p:spTree>
    <p:extLst>
      <p:ext uri="{BB962C8B-B14F-4D97-AF65-F5344CB8AC3E}">
        <p14:creationId xmlns:p14="http://schemas.microsoft.com/office/powerpoint/2010/main" val="19386312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971D83-B69C-D841-B37C-B44546B931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603" y="-71919"/>
            <a:ext cx="8776849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5B48C8-4903-4447-9589-BF5C6A267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9695" y="2833097"/>
            <a:ext cx="3582292" cy="301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7129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6D489-1692-954C-A17C-E1B7C45FC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Impact of Macroeconomic Conditions on Crime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7C8B9-8362-634F-8E05-DD9C32DE8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65"/>
            <a:ext cx="12192000" cy="27709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E8AB386-BC78-9E49-AAAC-000930792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4805" y="1539497"/>
            <a:ext cx="7000982" cy="3569217"/>
          </a:xfrm>
        </p:spPr>
        <p:txBody>
          <a:bodyPr/>
          <a:lstStyle/>
          <a:p>
            <a:r>
              <a:rPr lang="en-US" sz="2400" dirty="0"/>
              <a:t>Literature: Macroeconomic variables had significant impact on crime </a:t>
            </a:r>
          </a:p>
          <a:p>
            <a:pPr lvl="1"/>
            <a:r>
              <a:rPr lang="en-US" dirty="0"/>
              <a:t>Phase 1: Dow Jones stock market index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Phase 2: Inflation rate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Phase 3: Unemployment rate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84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6D489-1692-954C-A17C-E1B7C45FC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Impact of Macroeconomic Conditions on Crime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7C8B9-8362-634F-8E05-DD9C32DE8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65"/>
            <a:ext cx="12192000" cy="2770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C7034E-3869-F644-A5BA-692CE8686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7050" y="4042682"/>
            <a:ext cx="8597900" cy="1181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942D67F-3340-D64B-958A-B11DC18AE8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7050" y="5293131"/>
            <a:ext cx="8597900" cy="11811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74C42F-81A4-304E-99C4-D6A725B5A141}"/>
              </a:ext>
            </a:extLst>
          </p:cNvPr>
          <p:cNvSpPr txBox="1"/>
          <p:nvPr/>
        </p:nvSpPr>
        <p:spPr>
          <a:xfrm>
            <a:off x="858967" y="5000743"/>
            <a:ext cx="7377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API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C28FF93-7AED-574B-AF23-B212F1076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4805" y="1539497"/>
            <a:ext cx="7000982" cy="3569217"/>
          </a:xfrm>
        </p:spPr>
        <p:txBody>
          <a:bodyPr/>
          <a:lstStyle/>
          <a:p>
            <a:r>
              <a:rPr lang="en-US" sz="2400" dirty="0"/>
              <a:t>Literature: Macroeconomic variables had significant impact on crime </a:t>
            </a:r>
          </a:p>
          <a:p>
            <a:pPr lvl="1"/>
            <a:r>
              <a:rPr lang="en-US" dirty="0"/>
              <a:t>Phase 1: Dow Jones stock market index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Phase 2: Inflation rate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Phase 3: Unemployment rate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121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9BB985E-4635-4A46-9F84-79E8552DC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347" y="2758906"/>
            <a:ext cx="7230865" cy="40785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56D489-1692-954C-A17C-E1B7C45FC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Impact of Macroeconomic Conditions on Crime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7C8B9-8362-634F-8E05-DD9C32DE81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565"/>
            <a:ext cx="12192000" cy="277091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3C40276-0F2F-6B4B-9CB4-4B9DD9F72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9230" y="1270747"/>
            <a:ext cx="7000982" cy="3270949"/>
          </a:xfrm>
        </p:spPr>
        <p:txBody>
          <a:bodyPr/>
          <a:lstStyle/>
          <a:p>
            <a:r>
              <a:rPr lang="en-US" sz="2400" dirty="0"/>
              <a:t>Literature: Macroeconomic variables had significant impact on crime </a:t>
            </a:r>
          </a:p>
          <a:p>
            <a:pPr lvl="1"/>
            <a:r>
              <a:rPr lang="en-US" dirty="0"/>
              <a:t>Phase 1: Dow Jones stock market index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673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A13C69-57D5-AB43-BFB8-F0F9C9C4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Premise: residence</a:t>
            </a: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C1C6BF2B-AF9D-E944-A2D6-FA39839C3B8B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l="13101" r="13101"/>
          <a:stretch>
            <a:fillRect/>
          </a:stretch>
        </p:blipFill>
        <p:spPr>
          <a:xfrm>
            <a:off x="4229178" y="2084200"/>
            <a:ext cx="5397558" cy="2505813"/>
          </a:xfrm>
          <a:prstGeom prst="rect">
            <a:avLst/>
          </a:prstGeom>
        </p:spPr>
      </p:pic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8386E1E8-DD9B-A44B-8499-97F6B4220471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/>
          <a:stretch>
            <a:fillRect/>
          </a:stretch>
        </p:blipFill>
        <p:spPr>
          <a:xfrm>
            <a:off x="556426" y="2084200"/>
            <a:ext cx="3443239" cy="250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1364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389E6-E0DA-394F-970E-B43564BDC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Pie chart % Dui to all crimes in Houston from </a:t>
            </a:r>
            <a:r>
              <a:rPr lang="en-US" dirty="0" err="1"/>
              <a:t>nov.</a:t>
            </a:r>
            <a:r>
              <a:rPr lang="en-US" dirty="0"/>
              <a:t> 1, 2018 to Jan 31, 2019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5730D7-12EF-5042-9DDF-30D83942B9A9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8D10F3-1745-3649-AB28-3F924DE1794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3492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BF6ED-DB1B-524F-A400-7D21BD0F2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905C0-192C-194B-967F-33477A20020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726C12-CCF9-0B4A-ADB9-8EEE04D9EAD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3911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929C1-1666-6642-860A-47E181A31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642" y="685800"/>
            <a:ext cx="9745757" cy="515937"/>
          </a:xfrm>
        </p:spPr>
        <p:txBody>
          <a:bodyPr>
            <a:normAutofit fontScale="90000"/>
          </a:bodyPr>
          <a:lstStyle/>
          <a:p>
            <a:r>
              <a:rPr lang="en-US" dirty="0"/>
              <a:t>Correlation of the </a:t>
            </a:r>
            <a:r>
              <a:rPr lang="en-US" dirty="0" err="1"/>
              <a:t>dow</a:t>
            </a:r>
            <a:r>
              <a:rPr lang="en-US" dirty="0"/>
              <a:t> jones market to property crime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FF2498-64C4-3D46-BF37-A923F367BC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120" y="4477342"/>
            <a:ext cx="5486400" cy="897932"/>
          </a:xfrm>
        </p:spPr>
        <p:txBody>
          <a:bodyPr>
            <a:normAutofit fontScale="55000" lnSpcReduction="20000"/>
          </a:bodyPr>
          <a:lstStyle/>
          <a:p>
            <a:br>
              <a:rPr lang="en-US" dirty="0"/>
            </a:br>
            <a:endParaRPr lang="en-US" dirty="0"/>
          </a:p>
          <a:p>
            <a:r>
              <a:rPr lang="en-US" dirty="0"/>
              <a:t> </a:t>
            </a:r>
            <a:r>
              <a:rPr lang="en-US" sz="1000" dirty="0"/>
              <a:t>Source: http://</a:t>
            </a:r>
            <a:r>
              <a:rPr lang="en-US" sz="1000" dirty="0" err="1"/>
              <a:t>media.cla.auburn.edu</a:t>
            </a:r>
            <a:r>
              <a:rPr lang="en-US" sz="1000" dirty="0"/>
              <a:t>/economics/</a:t>
            </a:r>
            <a:r>
              <a:rPr lang="en-US" sz="1000" dirty="0" err="1"/>
              <a:t>workingpapers</a:t>
            </a:r>
            <a:r>
              <a:rPr lang="en-US" sz="1000" dirty="0"/>
              <a:t>/ </a:t>
            </a:r>
          </a:p>
          <a:p>
            <a:r>
              <a:rPr lang="en-US" sz="1000" dirty="0"/>
              <a:t>http://</a:t>
            </a:r>
            <a:r>
              <a:rPr lang="en-US" sz="1000" dirty="0" err="1"/>
              <a:t>econpapers.repec.org</a:t>
            </a:r>
            <a:r>
              <a:rPr lang="en-US" sz="1000" dirty="0"/>
              <a:t>/paper/</a:t>
            </a:r>
            <a:r>
              <a:rPr lang="en-US" sz="1000" dirty="0" err="1"/>
              <a:t>abnwpaper</a:t>
            </a:r>
            <a:r>
              <a:rPr lang="en-US" sz="1000" dirty="0"/>
              <a:t>/ </a:t>
            </a:r>
          </a:p>
          <a:p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92434FC-D130-1A41-A23F-CF368F58E03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5320506" y="1201737"/>
            <a:ext cx="5486400" cy="3657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F32BC5B-451E-FE4A-9EC1-DF5F86D0B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462" y="1077994"/>
            <a:ext cx="3497702" cy="339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25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E99CF-A338-E240-9897-D2844D0D7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625" y="457200"/>
            <a:ext cx="10396882" cy="1151965"/>
          </a:xfrm>
        </p:spPr>
        <p:txBody>
          <a:bodyPr/>
          <a:lstStyle/>
          <a:p>
            <a:r>
              <a:rPr lang="en-US" dirty="0"/>
              <a:t>Motivation and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BB3AF-696F-FF46-BE92-B30D0513AB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1609166"/>
            <a:ext cx="10394707" cy="3765420"/>
          </a:xfrm>
        </p:spPr>
        <p:txBody>
          <a:bodyPr>
            <a:normAutofit/>
          </a:bodyPr>
          <a:lstStyle/>
          <a:p>
            <a:r>
              <a:rPr lang="en-US" dirty="0"/>
              <a:t>Main Hypothesis: Weather changes may possibly affect the number of crimes</a:t>
            </a:r>
          </a:p>
          <a:p>
            <a:r>
              <a:rPr lang="en-US" dirty="0"/>
              <a:t>Questions</a:t>
            </a:r>
          </a:p>
          <a:p>
            <a:pPr lvl="1"/>
            <a:r>
              <a:rPr lang="en-US" dirty="0"/>
              <a:t>What times did most crimes occur in the winter of 2018-2019?</a:t>
            </a:r>
          </a:p>
          <a:p>
            <a:pPr lvl="1"/>
            <a:r>
              <a:rPr lang="en-US" dirty="0"/>
              <a:t>Do crime patterns change around the holidays?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7476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04DF8-1704-B043-8457-EF5EE0579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EB521-FEA1-9942-9488-B431BF9184F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Discuss your findings. Did you find what you expected to find? If not, why not? What inferences or general conclusions can you draw from your analysis?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4906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EB9A2-3F60-8A40-9973-94C14079C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 mortem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26E719-F0A2-124E-94C0-D701F629F99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Discuss any difficulties that arose, and how you dealt with them</a:t>
            </a:r>
          </a:p>
          <a:p>
            <a:r>
              <a:rPr lang="en-US" dirty="0"/>
              <a:t>Discuss any additional questions that came up, but which you didn't have time to answer: What would you research next, if you had two more weeks?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060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BFA0B-DF7E-CB4C-B708-FFE2113CA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and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74568-A4FE-1248-B51B-5F6935978A2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crime data in Houston - narrowed down to one season and to look at hourly data.</a:t>
            </a:r>
          </a:p>
          <a:p>
            <a:r>
              <a:rPr lang="en-US" dirty="0"/>
              <a:t>Since most holidays occurred in winter, holiday dates as points of interest. </a:t>
            </a:r>
          </a:p>
          <a:p>
            <a:r>
              <a:rPr lang="en-US" dirty="0"/>
              <a:t>Hundreds of crimes- chose Driving under the influence (dui) as the main crime to analyze.</a:t>
            </a:r>
          </a:p>
          <a:p>
            <a:r>
              <a:rPr lang="en-US" dirty="0"/>
              <a:t>Chose burglary as a secondary crime to analyze</a:t>
            </a:r>
          </a:p>
          <a:p>
            <a:r>
              <a:rPr lang="en-US" dirty="0"/>
              <a:t>Compare trends in Stock market using </a:t>
            </a:r>
            <a:r>
              <a:rPr lang="en-US" dirty="0" err="1"/>
              <a:t>dow</a:t>
            </a:r>
            <a:r>
              <a:rPr lang="en-US" dirty="0"/>
              <a:t> jones </a:t>
            </a:r>
            <a:r>
              <a:rPr lang="en-US" dirty="0" err="1"/>
              <a:t>api</a:t>
            </a:r>
            <a:r>
              <a:rPr lang="en-US" dirty="0"/>
              <a:t> vs burglaries</a:t>
            </a:r>
          </a:p>
          <a:p>
            <a:r>
              <a:rPr lang="en-US" dirty="0"/>
              <a:t>We were not completely able to answer some  of our questions to our satisfaction.</a:t>
            </a:r>
          </a:p>
          <a:p>
            <a:pPr lvl="1"/>
            <a:r>
              <a:rPr lang="en-US" dirty="0"/>
              <a:t>Dui data was not available for the 4 years prior to 2018.</a:t>
            </a:r>
          </a:p>
          <a:p>
            <a:pPr lvl="1"/>
            <a:r>
              <a:rPr lang="en-US" dirty="0"/>
              <a:t>Historical hourly Weather </a:t>
            </a:r>
            <a:r>
              <a:rPr lang="en-US" dirty="0" err="1"/>
              <a:t>api</a:t>
            </a:r>
            <a:r>
              <a:rPr lang="en-US" dirty="0"/>
              <a:t> was not available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295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F0E61-7AF6-5C4A-B95F-EA817A7F4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405114"/>
            <a:ext cx="8643394" cy="763929"/>
          </a:xfrm>
        </p:spPr>
        <p:txBody>
          <a:bodyPr>
            <a:noAutofit/>
          </a:bodyPr>
          <a:lstStyle/>
          <a:p>
            <a:br>
              <a:rPr lang="en-US" sz="2000" dirty="0"/>
            </a:br>
            <a:r>
              <a:rPr lang="en-US" sz="2000" dirty="0"/>
              <a:t>Data cleanup and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F48477-CA34-614E-A06F-413D818F99F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November 2018, December 2018 and January 2019 were initially chosen as our data sets.</a:t>
            </a:r>
          </a:p>
          <a:p>
            <a:r>
              <a:rPr lang="en-US" dirty="0"/>
              <a:t>We mainly used crime data from </a:t>
            </a:r>
            <a:r>
              <a:rPr lang="en-US" dirty="0">
                <a:hlinkClick r:id="rId2"/>
              </a:rPr>
              <a:t>https://www.houstontx.gov/police/cs/crime-stats-archives.htm</a:t>
            </a:r>
            <a:endParaRPr lang="en-US" dirty="0"/>
          </a:p>
          <a:p>
            <a:r>
              <a:rPr lang="en-US" dirty="0" err="1"/>
              <a:t>Hpd</a:t>
            </a:r>
            <a:r>
              <a:rPr lang="en-US" dirty="0"/>
              <a:t> website only had these in excel format with several titles and headers that required extensive cleanup and conversion to csv</a:t>
            </a:r>
          </a:p>
          <a:p>
            <a:r>
              <a:rPr lang="en-US" dirty="0"/>
              <a:t>The 3 files were concatenated before analysis </a:t>
            </a:r>
          </a:p>
          <a:p>
            <a:r>
              <a:rPr lang="en-US" dirty="0"/>
              <a:t>Concatenated an additional 4 years for a more robust data set</a:t>
            </a:r>
          </a:p>
          <a:p>
            <a:r>
              <a:rPr lang="en-US" dirty="0"/>
              <a:t>We wanted to use Open weather </a:t>
            </a:r>
            <a:r>
              <a:rPr lang="en-US" dirty="0" err="1"/>
              <a:t>api</a:t>
            </a:r>
            <a:r>
              <a:rPr lang="en-US" dirty="0"/>
              <a:t> to correlate to any findings we may have</a:t>
            </a:r>
          </a:p>
          <a:p>
            <a:pPr lvl="1"/>
            <a:r>
              <a:rPr lang="en-US" dirty="0">
                <a:hlinkClick r:id="rId3"/>
              </a:rPr>
              <a:t>https://openweathermap</a:t>
            </a:r>
            <a:r>
              <a:rPr lang="en-US">
                <a:hlinkClick r:id="rId3"/>
              </a:rPr>
              <a:t>.org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614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3E1DA7D8-C6B6-5844-97AC-23FDE0820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563880"/>
            <a:ext cx="4418634" cy="914400"/>
          </a:xfrm>
        </p:spPr>
        <p:txBody>
          <a:bodyPr>
            <a:noAutofit/>
          </a:bodyPr>
          <a:lstStyle/>
          <a:p>
            <a:r>
              <a:rPr lang="en-US" sz="2000" dirty="0"/>
              <a:t>2018-2019</a:t>
            </a:r>
            <a:br>
              <a:rPr lang="en-US" sz="2000" dirty="0"/>
            </a:br>
            <a:r>
              <a:rPr lang="en-US" sz="2000" dirty="0"/>
              <a:t>dui for thanksgiving, Christmas,  new year’s day and 3 month average</a:t>
            </a: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490933A5-B700-674E-BF76-3E9807E3A61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885184" y="1755457"/>
            <a:ext cx="4326895" cy="3116261"/>
          </a:xfrm>
          <a:prstGeom prst="rect">
            <a:avLst/>
          </a:prstGeom>
        </p:spPr>
      </p:pic>
      <p:sp>
        <p:nvSpPr>
          <p:cNvPr id="4" name="Title 11">
            <a:extLst>
              <a:ext uri="{FF2B5EF4-FFF2-40B4-BE49-F238E27FC236}">
                <a16:creationId xmlns:a16="http://schemas.microsoft.com/office/drawing/2014/main" id="{5860EE97-4955-F049-A8E6-91B7798018E8}"/>
              </a:ext>
            </a:extLst>
          </p:cNvPr>
          <p:cNvSpPr txBox="1">
            <a:spLocks/>
          </p:cNvSpPr>
          <p:nvPr/>
        </p:nvSpPr>
        <p:spPr>
          <a:xfrm>
            <a:off x="6096000" y="478971"/>
            <a:ext cx="4326895" cy="11414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2014-2019</a:t>
            </a:r>
          </a:p>
          <a:p>
            <a:r>
              <a:rPr lang="en-US" dirty="0"/>
              <a:t>burglaries for thanksgiving, Christmas,  new year’s day and total average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920628-18F5-6245-82BE-8EC9E810D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733247"/>
            <a:ext cx="4517985" cy="325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219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60BD2-4277-4C67-A387-AD76AF9C6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49" y="239485"/>
            <a:ext cx="6203788" cy="40277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ThanksGiving</a:t>
            </a:r>
            <a:r>
              <a:rPr lang="en-US" dirty="0"/>
              <a:t> DUI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E64459-9CB5-4292-A18D-252ABEC0E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21429" y="4990495"/>
            <a:ext cx="5410199" cy="183847"/>
          </a:xfrm>
        </p:spPr>
        <p:txBody>
          <a:bodyPr>
            <a:normAutofit fontScale="32500" lnSpcReduction="20000"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6E9957-A7DD-46CC-9917-FAC637317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828" y="1600200"/>
            <a:ext cx="54864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0A1D5F-6B23-4CEA-9493-6E419C20EB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7143" y="160020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034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1992-22C4-48E9-9A53-56CEC8BF3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799" y="337457"/>
            <a:ext cx="9100457" cy="457200"/>
          </a:xfrm>
        </p:spPr>
        <p:txBody>
          <a:bodyPr>
            <a:normAutofit fontScale="90000"/>
          </a:bodyPr>
          <a:lstStyle/>
          <a:p>
            <a:r>
              <a:rPr lang="en-US" dirty="0"/>
              <a:t>Christmas DUI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66C701-7AF4-4962-810B-9810782B9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34342" y="4946952"/>
            <a:ext cx="6475931" cy="249162"/>
          </a:xfrm>
        </p:spPr>
        <p:txBody>
          <a:bodyPr>
            <a:normAutofit fontScale="55000" lnSpcReduction="20000"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264743-BDCE-4958-982E-E036504E4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3" y="1600200"/>
            <a:ext cx="5486401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5453B3-027B-4D09-82E7-B3D253181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0020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083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90E12-3193-400B-8D6B-D86515736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515" y="500743"/>
            <a:ext cx="6259286" cy="370114"/>
          </a:xfrm>
        </p:spPr>
        <p:txBody>
          <a:bodyPr>
            <a:normAutofit fontScale="90000"/>
          </a:bodyPr>
          <a:lstStyle/>
          <a:p>
            <a:r>
              <a:rPr lang="en-US" dirty="0"/>
              <a:t>New Year’s dui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DD3374-D6DD-482E-9281-1F49043FAD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1" y="4528457"/>
            <a:ext cx="6095999" cy="54307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47E742-C830-4F66-B3D9-91918E10A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600200"/>
            <a:ext cx="54864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45A12A2-F0C2-4DF0-B1E5-46BC538FDD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799" y="160020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499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E2F6C-B461-4041-850A-6D0C1C7B9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795" y="411479"/>
            <a:ext cx="6345301" cy="643467"/>
          </a:xfrm>
        </p:spPr>
        <p:txBody>
          <a:bodyPr>
            <a:normAutofit fontScale="90000"/>
          </a:bodyPr>
          <a:lstStyle/>
          <a:p>
            <a:br>
              <a:rPr lang="en-US" sz="2400" dirty="0"/>
            </a:br>
            <a:r>
              <a:rPr lang="en-US" sz="2400" dirty="0"/>
              <a:t>5 year comparison of burglaries over hours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E90737-5EA1-F146-9551-171C7E8A6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351" y="1751256"/>
            <a:ext cx="3700591" cy="27360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55348F8-7A5F-6B4E-ADEB-6F3C14465B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60" y="1751256"/>
            <a:ext cx="3700591" cy="27360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3CB5068-A804-A443-8A15-186257EAB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4521" y="1751255"/>
            <a:ext cx="3799012" cy="2736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5767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{DF18AFE1-8088-9944-A501-FB1E95186C2C}tf10001077</Template>
  <TotalTime>5551</TotalTime>
  <Words>489</Words>
  <Application>Microsoft Office PowerPoint</Application>
  <PresentationFormat>Widescreen</PresentationFormat>
  <Paragraphs>64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Impact</vt:lpstr>
      <vt:lpstr>Main Event</vt:lpstr>
      <vt:lpstr>Cold Crime: winter crime analysis in the city of  Houston</vt:lpstr>
      <vt:lpstr>Motivation and summary</vt:lpstr>
      <vt:lpstr>Motivation and summary</vt:lpstr>
      <vt:lpstr> Data cleanup and exploration</vt:lpstr>
      <vt:lpstr>2018-2019 dui for thanksgiving, Christmas,  new year’s day and 3 month average</vt:lpstr>
      <vt:lpstr>ThanksGiving DUI</vt:lpstr>
      <vt:lpstr>Christmas DUI</vt:lpstr>
      <vt:lpstr>New Year’s dui </vt:lpstr>
      <vt:lpstr> 5 year comparison of burglaries over hours</vt:lpstr>
      <vt:lpstr>Possible Reasons for Increased  Trend of Crimes</vt:lpstr>
      <vt:lpstr>Increased Trend of Property Crimes During Holidays</vt:lpstr>
      <vt:lpstr>PowerPoint Presentation</vt:lpstr>
      <vt:lpstr>Impact of Macroeconomic Conditions on Crime</vt:lpstr>
      <vt:lpstr>Impact of Macroeconomic Conditions on Crime</vt:lpstr>
      <vt:lpstr>Impact of Macroeconomic Conditions on Crime</vt:lpstr>
      <vt:lpstr>Premise: residence</vt:lpstr>
      <vt:lpstr>Pie chart % Dui to all crimes in Houston from nov. 1, 2018 to Jan 31, 2019</vt:lpstr>
      <vt:lpstr>PowerPoint Presentation</vt:lpstr>
      <vt:lpstr>Correlation of the dow jones market to property crime </vt:lpstr>
      <vt:lpstr>discussion</vt:lpstr>
      <vt:lpstr>Port mortem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Holiday Crimes In Houston</dc:title>
  <dc:creator>Melissa Agruda</dc:creator>
  <cp:lastModifiedBy>Doug McNeil</cp:lastModifiedBy>
  <cp:revision>28</cp:revision>
  <dcterms:created xsi:type="dcterms:W3CDTF">2019-09-07T16:57:31Z</dcterms:created>
  <dcterms:modified xsi:type="dcterms:W3CDTF">2019-09-11T19:26:10Z</dcterms:modified>
</cp:coreProperties>
</file>

<file path=docProps/thumbnail.jpeg>
</file>